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977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62414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69761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97744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49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99566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27558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70758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7335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261097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400845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11/10/2018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32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Science</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Wurod </a:t>
            </a:r>
            <a:r>
              <a:rPr lang="en-US" sz="2400" b="1" dirty="0" err="1" smtClean="0">
                <a:solidFill>
                  <a:srgbClr val="000000"/>
                </a:solidFill>
                <a:latin typeface="Times New Roman" panose="02020603050405020304" pitchFamily="18" charset="0"/>
                <a:ea typeface="Calibri" panose="020F0502020204030204" pitchFamily="34" charset="0"/>
                <a:cs typeface="Arial" panose="020B0604020202020204" pitchFamily="34" charset="0"/>
              </a:rPr>
              <a:t>Qasim</a:t>
            </a: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Mohamed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 xmlns:a16="http://schemas.microsoft.com/office/drawing/2014/main"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3509" y="495588"/>
            <a:ext cx="10515600" cy="4351338"/>
          </a:xfrm>
        </p:spPr>
        <p:txBody>
          <a:bodyPr>
            <a:noAutofit/>
          </a:bodyPr>
          <a:lstStyle/>
          <a:p>
            <a:pPr algn="ctr"/>
            <a:r>
              <a:rPr lang="en-US" sz="4800" b="1" dirty="0" smtClean="0"/>
              <a:t>Computer Hardware </a:t>
            </a:r>
            <a:endParaRPr lang="en-US" sz="4800" b="1" dirty="0" smtClean="0"/>
          </a:p>
          <a:p>
            <a:pPr algn="ctr"/>
            <a:endParaRPr lang="en-US" sz="4400" dirty="0"/>
          </a:p>
          <a:p>
            <a:r>
              <a:rPr lang="en-US" sz="2800" b="1" dirty="0"/>
              <a:t>Hardware</a:t>
            </a:r>
            <a:r>
              <a:rPr lang="en-US" sz="2800" dirty="0"/>
              <a:t> represents the physical and tangible components of a computer, i.e. the components that can be seen and touched.</a:t>
            </a:r>
          </a:p>
          <a:p>
            <a:r>
              <a:rPr lang="en-US" sz="2800" dirty="0"/>
              <a:t>Examples of Hardware are the following −</a:t>
            </a:r>
          </a:p>
          <a:p>
            <a:pPr lvl="0"/>
            <a:r>
              <a:rPr lang="en-US" sz="2800" b="1" dirty="0"/>
              <a:t>Input devices</a:t>
            </a:r>
            <a:r>
              <a:rPr lang="en-US" sz="2800" dirty="0"/>
              <a:t> − keyboard, mouse, etc.</a:t>
            </a:r>
          </a:p>
          <a:p>
            <a:pPr lvl="0"/>
            <a:r>
              <a:rPr lang="en-US" sz="2800" b="1" dirty="0"/>
              <a:t>Output devices</a:t>
            </a:r>
            <a:r>
              <a:rPr lang="en-US" sz="2800" dirty="0"/>
              <a:t> − printer, monitor, etc.</a:t>
            </a:r>
          </a:p>
          <a:p>
            <a:pPr lvl="0"/>
            <a:r>
              <a:rPr lang="en-US" sz="2800" b="1" dirty="0"/>
              <a:t>Secondary storage devices</a:t>
            </a:r>
            <a:r>
              <a:rPr lang="en-US" sz="2800" dirty="0"/>
              <a:t> − Hard disk, CD, DVD, etc.</a:t>
            </a:r>
          </a:p>
          <a:p>
            <a:pPr lvl="0"/>
            <a:r>
              <a:rPr lang="en-US" sz="2800" b="1" dirty="0"/>
              <a:t>Internal components</a:t>
            </a:r>
            <a:r>
              <a:rPr lang="en-US" sz="2800" dirty="0"/>
              <a:t> − CPU, motherboard, RAM, etc.</a:t>
            </a:r>
          </a:p>
          <a:p>
            <a:pPr marL="457200" lvl="1" indent="0">
              <a:buNone/>
            </a:pPr>
            <a:endParaRPr lang="en-US" sz="2800" dirty="0"/>
          </a:p>
          <a:p>
            <a:pPr marL="0" indent="0">
              <a:buNone/>
            </a:pPr>
            <a:endParaRPr lang="en-US" sz="3200" dirty="0"/>
          </a:p>
        </p:txBody>
      </p:sp>
    </p:spTree>
    <p:extLst>
      <p:ext uri="{BB962C8B-B14F-4D97-AF65-F5344CB8AC3E}">
        <p14:creationId xmlns:p14="http://schemas.microsoft.com/office/powerpoint/2010/main" val="3678543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9516" y="418030"/>
            <a:ext cx="8739719" cy="916982"/>
          </a:xfrm>
          <a:prstGeom prst="rect">
            <a:avLst/>
          </a:prstGeom>
        </p:spPr>
        <p:txBody>
          <a:bodyPr wrap="square">
            <a:spAutoFit/>
          </a:bodyPr>
          <a:lstStyle/>
          <a:p>
            <a:pPr algn="ctr">
              <a:lnSpc>
                <a:spcPct val="150000"/>
              </a:lnSpc>
            </a:pPr>
            <a:r>
              <a:rPr lang="en-US" sz="4000" b="1" dirty="0">
                <a:solidFill>
                  <a:srgbClr val="000000"/>
                </a:solidFill>
                <a:latin typeface="Times New Roman" panose="02020603050405020304" pitchFamily="18" charset="0"/>
                <a:ea typeface="Calibri" panose="020F0502020204030204" pitchFamily="34" charset="0"/>
                <a:cs typeface="Arial" panose="020B0604020202020204" pitchFamily="34" charset="0"/>
              </a:rPr>
              <a:t>Motherboard</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540327" y="1419249"/>
            <a:ext cx="11263746" cy="4657685"/>
          </a:xfrm>
          <a:prstGeom prst="rect">
            <a:avLst/>
          </a:prstGeom>
        </p:spPr>
        <p:txBody>
          <a:bodyPr wrap="square">
            <a:spAutoFit/>
          </a:bodyPr>
          <a:lstStyle/>
          <a:p>
            <a:pPr>
              <a:lnSpc>
                <a:spcPct val="150000"/>
              </a:lnSpc>
            </a:pPr>
            <a:r>
              <a:rPr lang="en-US" sz="2000"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The </a:t>
            </a:r>
            <a:r>
              <a:rPr lang="en-US" sz="2000" dirty="0">
                <a:solidFill>
                  <a:srgbClr val="000000"/>
                </a:solidFill>
                <a:latin typeface="Times New Roman" panose="02020603050405020304" pitchFamily="18" charset="0"/>
                <a:ea typeface="Calibri" panose="020F0502020204030204" pitchFamily="34" charset="0"/>
                <a:cs typeface="Arial" panose="020B0604020202020204" pitchFamily="34" charset="0"/>
              </a:rPr>
              <a:t>motherboard serves as a single platform to connect all of the parts of a computer together. It connects the CPU, memory, hard drives, optical drives, video card, sound card, and other ports and expansion cards directly or via cables. It can be considered as the backbone of a computer.</a:t>
            </a:r>
            <a:endParaRPr lang="en-US" dirty="0">
              <a:latin typeface="Calibri" panose="020F0502020204030204" pitchFamily="34" charset="0"/>
              <a:ea typeface="Calibri" panose="020F0502020204030204" pitchFamily="34" charset="0"/>
              <a:cs typeface="Arial" panose="020B0604020202020204" pitchFamily="34" charset="0"/>
            </a:endParaRPr>
          </a:p>
          <a:p>
            <a:pPr marR="30480">
              <a:lnSpc>
                <a:spcPct val="150000"/>
              </a:lnSpc>
              <a:spcBef>
                <a:spcPts val="240"/>
              </a:spcBef>
              <a:spcAft>
                <a:spcPts val="240"/>
              </a:spcAft>
            </a:pPr>
            <a:r>
              <a:rPr lang="en-US" sz="2000" spc="-75" dirty="0">
                <a:solidFill>
                  <a:srgbClr val="121214"/>
                </a:solidFill>
                <a:latin typeface="Times New Roman" panose="02020603050405020304" pitchFamily="18" charset="0"/>
                <a:ea typeface="Times New Roman" panose="02020603050405020304" pitchFamily="18" charset="0"/>
                <a:cs typeface="Times New Roman" panose="02020603050405020304" pitchFamily="18" charset="0"/>
              </a:rPr>
              <a:t>Features of Motherboard</a:t>
            </a:r>
            <a:endParaRPr lang="en-US" sz="3200" b="1" dirty="0">
              <a:latin typeface="Times New Roman" panose="02020603050405020304" pitchFamily="18" charset="0"/>
              <a:ea typeface="Times New Roman" panose="02020603050405020304" pitchFamily="18" charset="0"/>
            </a:endParaRPr>
          </a:p>
          <a:p>
            <a:pPr marL="30480" marR="30480" algn="just">
              <a:lnSpc>
                <a:spcPct val="150000"/>
              </a:lnSpc>
              <a:spcBef>
                <a:spcPts val="0"/>
              </a:spcBef>
              <a:spcAft>
                <a:spcPts val="720"/>
              </a:spcAft>
            </a:pPr>
            <a:r>
              <a:rPr 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motherboard comes with following features −</a:t>
            </a:r>
            <a:endParaRPr lang="en-US" sz="2000" dirty="0">
              <a:latin typeface="Times New Roman" panose="02020603050405020304" pitchFamily="18" charset="0"/>
              <a:ea typeface="Times New Roman" panose="02020603050405020304" pitchFamily="18" charset="0"/>
            </a:endParaRPr>
          </a:p>
          <a:p>
            <a:pPr marL="342900" marR="30480" lvl="0" indent="-342900" algn="just">
              <a:lnSpc>
                <a:spcPct val="150000"/>
              </a:lnSpc>
              <a:spcBef>
                <a:spcPts val="0"/>
              </a:spcBef>
              <a:spcAft>
                <a:spcPts val="720"/>
              </a:spcAft>
              <a:buSzPts val="1000"/>
              <a:buFont typeface="Symbol" panose="05050102010706020507" pitchFamily="18" charset="2"/>
              <a:buChar char=""/>
              <a:tabLst>
                <a:tab pos="457200" algn="l"/>
              </a:tabLst>
            </a:pPr>
            <a:r>
              <a:rPr 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Motherboard varies greatly in supporting various types of components.</a:t>
            </a:r>
            <a:endParaRPr lang="en-US" sz="2000" dirty="0">
              <a:latin typeface="Times New Roman" panose="02020603050405020304" pitchFamily="18" charset="0"/>
              <a:ea typeface="Times New Roman" panose="02020603050405020304" pitchFamily="18" charset="0"/>
            </a:endParaRPr>
          </a:p>
          <a:p>
            <a:pPr marL="342900" marR="30480" lvl="0" indent="-342900" algn="just">
              <a:lnSpc>
                <a:spcPct val="150000"/>
              </a:lnSpc>
              <a:spcBef>
                <a:spcPts val="0"/>
              </a:spcBef>
              <a:spcAft>
                <a:spcPts val="720"/>
              </a:spcAft>
              <a:buSzPts val="1000"/>
              <a:buFont typeface="Symbol" panose="05050102010706020507" pitchFamily="18" charset="2"/>
              <a:buChar char=""/>
              <a:tabLst>
                <a:tab pos="457200" algn="l"/>
              </a:tabLst>
            </a:pPr>
            <a:r>
              <a:rPr 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Motherboard supports a single type of CPU and few types of memories.</a:t>
            </a:r>
            <a:endParaRPr lang="en-US" sz="2000" dirty="0">
              <a:latin typeface="Times New Roman" panose="02020603050405020304" pitchFamily="18" charset="0"/>
              <a:ea typeface="Times New Roman" panose="02020603050405020304" pitchFamily="18" charset="0"/>
            </a:endParaRPr>
          </a:p>
          <a:p>
            <a:pPr marL="342900" marR="30480" lvl="0" indent="-342900" algn="just">
              <a:lnSpc>
                <a:spcPct val="150000"/>
              </a:lnSpc>
              <a:spcBef>
                <a:spcPts val="0"/>
              </a:spcBef>
              <a:spcAft>
                <a:spcPts val="720"/>
              </a:spcAft>
              <a:buSzPts val="1000"/>
              <a:buFont typeface="Symbol" panose="05050102010706020507" pitchFamily="18" charset="2"/>
              <a:buChar char=""/>
              <a:tabLst>
                <a:tab pos="457200" algn="l"/>
              </a:tabLst>
            </a:pPr>
            <a:r>
              <a:rPr 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Video cards, hard disks, sound cards have to be compatible with the motherboard to function properly.</a:t>
            </a:r>
            <a:endParaRPr lang="en-US" sz="2000" dirty="0">
              <a:latin typeface="Times New Roman" panose="02020603050405020304" pitchFamily="18" charset="0"/>
              <a:ea typeface="Times New Roman" panose="02020603050405020304" pitchFamily="18" charset="0"/>
            </a:endParaRPr>
          </a:p>
          <a:p>
            <a:pPr marL="342900" marR="30480" lvl="0" indent="-342900" algn="just">
              <a:lnSpc>
                <a:spcPct val="150000"/>
              </a:lnSpc>
              <a:spcBef>
                <a:spcPts val="0"/>
              </a:spcBef>
              <a:spcAft>
                <a:spcPts val="720"/>
              </a:spcAft>
              <a:buSzPts val="1000"/>
              <a:buFont typeface="Symbol" panose="05050102010706020507" pitchFamily="18" charset="2"/>
              <a:buChar char=""/>
              <a:tabLst>
                <a:tab pos="457200" algn="l"/>
              </a:tabLst>
            </a:pPr>
            <a:r>
              <a:rPr 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Motherboards, cases, and power supplies must be compatible to work properly together.</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723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4" y="855807"/>
            <a:ext cx="10515600" cy="4351338"/>
          </a:xfrm>
        </p:spPr>
        <p:txBody>
          <a:bodyPr>
            <a:noAutofit/>
          </a:bodyPr>
          <a:lstStyle/>
          <a:p>
            <a:pPr algn="ctr"/>
            <a:r>
              <a:rPr lang="en-US" sz="3600" b="1" dirty="0"/>
              <a:t>Central Processing Unit (CPU</a:t>
            </a:r>
            <a:r>
              <a:rPr lang="en-US" sz="3600" b="1" dirty="0" smtClean="0"/>
              <a:t>)</a:t>
            </a:r>
          </a:p>
          <a:p>
            <a:pPr algn="ctr"/>
            <a:endParaRPr lang="en-US" sz="3600" dirty="0"/>
          </a:p>
          <a:p>
            <a:r>
              <a:rPr lang="en-US" sz="3200" dirty="0"/>
              <a:t>Central Processing Unit (CPU) consists of the following features −</a:t>
            </a:r>
          </a:p>
          <a:p>
            <a:pPr marL="514350" lvl="0" indent="-514350">
              <a:buFont typeface="+mj-lt"/>
              <a:buAutoNum type="arabicPeriod"/>
            </a:pPr>
            <a:r>
              <a:rPr lang="en-US" sz="3200" dirty="0"/>
              <a:t>CPU is considered as the brain of the </a:t>
            </a:r>
            <a:r>
              <a:rPr lang="en-US" sz="3200" dirty="0" smtClean="0"/>
              <a:t>computer.</a:t>
            </a:r>
          </a:p>
          <a:p>
            <a:pPr marL="514350" lvl="0" indent="-514350">
              <a:buFont typeface="+mj-lt"/>
              <a:buAutoNum type="arabicPeriod"/>
            </a:pPr>
            <a:r>
              <a:rPr lang="en-US" sz="3200" dirty="0" smtClean="0"/>
              <a:t>CPU </a:t>
            </a:r>
            <a:r>
              <a:rPr lang="en-US" sz="3200" dirty="0"/>
              <a:t>performs all types of data processing </a:t>
            </a:r>
            <a:r>
              <a:rPr lang="en-US" sz="3200" dirty="0" smtClean="0"/>
              <a:t>operations.</a:t>
            </a:r>
          </a:p>
          <a:p>
            <a:pPr marL="514350" lvl="0" indent="-514350">
              <a:buFont typeface="+mj-lt"/>
              <a:buAutoNum type="arabicPeriod"/>
            </a:pPr>
            <a:r>
              <a:rPr lang="en-US" sz="3200" dirty="0" smtClean="0"/>
              <a:t>It </a:t>
            </a:r>
            <a:r>
              <a:rPr lang="en-US" sz="3200" dirty="0"/>
              <a:t>stores data, intermediate results, and instructions (program</a:t>
            </a:r>
            <a:r>
              <a:rPr lang="en-US" sz="3200" dirty="0" smtClean="0"/>
              <a:t>).</a:t>
            </a:r>
          </a:p>
          <a:p>
            <a:pPr marL="514350" lvl="0" indent="-514350">
              <a:buFont typeface="+mj-lt"/>
              <a:buAutoNum type="arabicPeriod"/>
            </a:pPr>
            <a:r>
              <a:rPr lang="en-US" sz="3200" dirty="0" smtClean="0"/>
              <a:t>It </a:t>
            </a:r>
            <a:r>
              <a:rPr lang="en-US" sz="3200" dirty="0"/>
              <a:t>controls the operation of all parts of the computer.</a:t>
            </a:r>
          </a:p>
          <a:p>
            <a:pPr marL="0" indent="0">
              <a:buNone/>
            </a:pPr>
            <a:endParaRPr lang="en-US" sz="3200" dirty="0"/>
          </a:p>
        </p:txBody>
      </p:sp>
    </p:spTree>
    <p:extLst>
      <p:ext uri="{BB962C8B-B14F-4D97-AF65-F5344CB8AC3E}">
        <p14:creationId xmlns:p14="http://schemas.microsoft.com/office/powerpoint/2010/main" val="205933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a:t>CPU itself has following three components.</a:t>
            </a:r>
          </a:p>
          <a:p>
            <a:pPr marL="857250" indent="-857250">
              <a:buFont typeface="+mj-lt"/>
              <a:buAutoNum type="romanUcPeriod"/>
            </a:pPr>
            <a:r>
              <a:rPr lang="en-US" sz="3600" dirty="0"/>
              <a:t>Memory or Storage </a:t>
            </a:r>
            <a:r>
              <a:rPr lang="en-US" sz="3600" dirty="0" smtClean="0"/>
              <a:t>Unit</a:t>
            </a:r>
          </a:p>
          <a:p>
            <a:pPr marL="857250" indent="-857250">
              <a:buFont typeface="+mj-lt"/>
              <a:buAutoNum type="romanUcPeriod"/>
            </a:pPr>
            <a:r>
              <a:rPr lang="en-US" sz="3600" dirty="0" smtClean="0"/>
              <a:t>Control Unit</a:t>
            </a:r>
          </a:p>
          <a:p>
            <a:pPr marL="857250" indent="-857250">
              <a:buFont typeface="+mj-lt"/>
              <a:buAutoNum type="romanUcPeriod"/>
            </a:pPr>
            <a:r>
              <a:rPr lang="en-US" sz="3600" dirty="0" smtClean="0"/>
              <a:t>ALU(Arithmetic </a:t>
            </a:r>
            <a:r>
              <a:rPr lang="en-US" sz="3600" dirty="0"/>
              <a:t>Logic Unit)</a:t>
            </a:r>
          </a:p>
          <a:p>
            <a:pPr marL="0" indent="0">
              <a:buNone/>
            </a:pPr>
            <a:endParaRPr lang="en-US" sz="3600" dirty="0"/>
          </a:p>
        </p:txBody>
      </p:sp>
    </p:spTree>
    <p:extLst>
      <p:ext uri="{BB962C8B-B14F-4D97-AF65-F5344CB8AC3E}">
        <p14:creationId xmlns:p14="http://schemas.microsoft.com/office/powerpoint/2010/main" val="377271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1025" y="149352"/>
            <a:ext cx="10058400" cy="3566160"/>
          </a:xfrm>
        </p:spPr>
        <p:txBody>
          <a:bodyPr/>
          <a:lstStyle/>
          <a:p>
            <a:r>
              <a:rPr lang="en-US" dirty="0" smtClean="0"/>
              <a:t>Practical Laboratory Part </a:t>
            </a:r>
            <a:endParaRPr lang="en-US" dirty="0"/>
          </a:p>
        </p:txBody>
      </p:sp>
    </p:spTree>
    <p:extLst>
      <p:ext uri="{BB962C8B-B14F-4D97-AF65-F5344CB8AC3E}">
        <p14:creationId xmlns:p14="http://schemas.microsoft.com/office/powerpoint/2010/main" val="143927463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25</TotalTime>
  <Words>250</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Symbol</vt:lpstr>
      <vt:lpstr>Times New Roman</vt:lpstr>
      <vt:lpstr>Retrospect</vt:lpstr>
      <vt:lpstr>PowerPoint Presentation</vt:lpstr>
      <vt:lpstr>PowerPoint Presentation</vt:lpstr>
      <vt:lpstr>PowerPoint Presentation</vt:lpstr>
      <vt:lpstr>PowerPoint Presentation</vt:lpstr>
      <vt:lpstr>PowerPoint Presentation</vt:lpstr>
      <vt:lpstr>Practical Laboratory Part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wurod mohamed</cp:lastModifiedBy>
  <cp:revision>7</cp:revision>
  <dcterms:created xsi:type="dcterms:W3CDTF">2018-11-11T05:21:12Z</dcterms:created>
  <dcterms:modified xsi:type="dcterms:W3CDTF">2018-11-11T05:57:08Z</dcterms:modified>
</cp:coreProperties>
</file>